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305" r:id="rId3"/>
    <p:sldId id="325" r:id="rId4"/>
    <p:sldId id="359" r:id="rId5"/>
    <p:sldId id="374" r:id="rId6"/>
    <p:sldId id="340" r:id="rId7"/>
    <p:sldId id="341" r:id="rId8"/>
    <p:sldId id="366" r:id="rId9"/>
    <p:sldId id="367" r:id="rId10"/>
    <p:sldId id="360" r:id="rId11"/>
    <p:sldId id="368" r:id="rId12"/>
    <p:sldId id="342" r:id="rId13"/>
    <p:sldId id="365" r:id="rId14"/>
    <p:sldId id="343" r:id="rId15"/>
    <p:sldId id="344" r:id="rId16"/>
    <p:sldId id="345" r:id="rId17"/>
    <p:sldId id="346" r:id="rId18"/>
    <p:sldId id="358" r:id="rId19"/>
    <p:sldId id="369" r:id="rId20"/>
    <p:sldId id="362" r:id="rId21"/>
    <p:sldId id="370" r:id="rId22"/>
    <p:sldId id="348" r:id="rId23"/>
    <p:sldId id="376" r:id="rId24"/>
    <p:sldId id="349" r:id="rId25"/>
    <p:sldId id="373" r:id="rId26"/>
    <p:sldId id="350" r:id="rId27"/>
    <p:sldId id="371" r:id="rId28"/>
    <p:sldId id="364" r:id="rId29"/>
    <p:sldId id="375" r:id="rId30"/>
    <p:sldId id="324" r:id="rId31"/>
    <p:sldId id="363" r:id="rId32"/>
    <p:sldId id="377" r:id="rId33"/>
  </p:sldIdLst>
  <p:sldSz cx="9144000" cy="6858000" type="screen4x3"/>
  <p:notesSz cx="6934200" cy="92202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3333FF"/>
    <a:srgbClr val="CA0C00"/>
    <a:srgbClr val="000066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85444E-D157-4404-ABE4-BA8C7FA40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D48E4-9CA8-4D5D-AF24-2DE789BEF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342DB7-2FD9-4CDE-A678-068B3166AF8C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CF742-FBC0-40A9-A637-CD6FE78BDF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2E42-B182-4EF0-BE38-3BD0EB1351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B85EF8-9F49-4EF0-8DF0-D32FFE5CA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B01894-89FC-4159-95F4-0891544FB9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6AF43-F171-47D5-84AA-7236FE38A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BD969E-9CE0-4985-ADD8-E4E2D3CC09BC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AC32F1-286D-4D76-86B6-9FC0A47C16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8A5932-4D9E-4BB6-936B-FA86FA309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210CA-18C2-4B6F-BDAB-421249961B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DF698-B3E2-4494-91BC-F5679BEB4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9DEB39-A09A-4BEB-9AD1-99B4E9B47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ECB9132-EED8-4B46-9745-1B6663B768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12F340E-CB84-4311-8B92-510126545E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7186C19-575A-4DB8-A6B6-BBE30C799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80BF8D-0133-434F-BE6B-A7E27B52CD92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37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23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76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E5E29D70-4A58-460C-B77C-1F924FFF1C4E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F8FAA9-5097-44F1-AA31-067C84142A44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931F96C-1313-421E-BEA1-D75A68760AC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CAC9855C-1A25-42D0-A15C-034FCC5D9DF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C0E9B87-BB72-4FE5-B192-FF53BD0C748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D766DC7-87AD-4B9C-B1D5-43D494031224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A79DBC4-EA27-45BD-9855-1C11E9DE2FD0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1608E832-5808-4EA8-80C7-8D70FA2A3DD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160A005A-B3C3-4417-ADA0-295B2E81CAB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8DA6D537-3A4D-4140-AE8B-29B5E16F92BA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47A21E0-E215-4A5C-B115-6B3809D8C194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24E6594-4BCB-4E06-AA8B-A86855D6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0841-ED34-4ACB-BD05-99124D8D7CB5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91E40ED-AB7C-42A7-9A38-79EE1E7F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066FD3D-D846-4D93-871E-8D22C3EF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2FC13-53E7-42B6-BB38-FE25F8714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60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E7F6-F281-4F90-A2AF-32E116B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21E8-AD52-4878-AD47-BFAECD30DBDA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C948-62B7-4827-91A7-394C9502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5DB-A12C-4DCB-A24B-125CC465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A16E-219B-48FF-AAD3-E8B82F184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4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4B02-0415-42A0-8AAA-006C14E9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5447-020C-4F74-997E-787E3EA12963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D86B-417F-4762-8110-B1AFC528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2450-5050-41EC-8AD1-C4BB495E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865F-F133-4F55-B5D3-D6A806195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8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21097E-137F-4654-8E8B-8D5E1BD1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9BC6-BFAB-4B2E-AABC-846CC303419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A62FB7-869F-48B4-ADD1-98B067F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5E72BA-9E14-4F79-BCBB-CF27F0C1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9E5B-92C7-4A4C-99B6-840C915C3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01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AFD6C1-1160-4F79-9C30-85F2C034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F029-CB81-4AE7-98DD-06BE9B431A07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BE578-56FB-4878-A3A6-774076A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947EF6-254F-46BD-B4CC-057FD4B5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E96A-8294-489D-9EC4-D46DBE1F0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9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68966B-A8EE-4DB6-AFDB-F36ACD8E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788B-C2AD-4401-B65A-2A75245D3426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A32DDB-5037-4257-B65B-39B79865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6A2EB3-7FE5-4DC0-A849-983DA347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3B6A-1298-44D5-9B76-0815E7E28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78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81E507-D48A-4210-AC62-826DDEC1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50FE-7800-40AB-A5FC-890ACF6EFF88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A0CC94-1649-4F07-939F-C4E63870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D47869-04CB-4EDF-A4C7-B8BF6FFD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51CB-DD4D-4B4E-B34F-E47CC6CBC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01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5D2E02-6723-4029-808C-30031F3B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A7AB-7A98-443E-96CA-16531C786914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B4047E-D0A6-40EA-B68C-9602CAC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D1228-9188-4C29-83C0-7528594F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535A-451D-4D20-A872-E54A7F385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1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950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5E215A-7D94-469C-94D3-30B9D662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C5C7-5B4D-4E68-9B86-547A9085F69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1F63D-FEA0-4CD1-B1F6-409C3797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6D9B3-5658-4A80-BB8A-B69EED6D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C9EE-B7AB-42BC-A039-785118A34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01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3DF6-D817-4049-A393-86825203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3CD8-B7AF-4CCE-9D4E-313D82B7CB31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2094-072F-4E15-9CF0-8362E284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18CA-DE8E-4D0C-96E9-D09FB4C0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795F-CC54-4034-B902-358A1D5DA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91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E73E37-20C6-40F9-B6E0-E1FCA71B6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E607A-5D02-4C72-8C15-3297E18A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647CDF-360C-4414-9DDC-11AE0F1A6C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B706-A91D-425B-B03A-82E328B9EA8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399964-82AF-485E-B46A-0E70F84E24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9C012-36B5-4869-BD66-B499328BA2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8EF66-0243-43EB-91E5-7D15D9BD9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797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5CFE-71DF-45CC-A744-92990E1B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0332-B473-4540-8F25-9D93B2060863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1B80-5A8C-4017-A67B-51B343B0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A4448-273F-4336-91C7-D1B81C89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F5CC-80F2-403B-88CD-D7FBB83C9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708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F971A-7002-4EDD-B7E0-B73C11A13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B15B6-7EA5-4393-8984-D300A5CB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6E1241-F319-4048-9565-F15583B627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C908-1E02-48A6-B8B4-F5F58524331B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844E0D-5E06-466F-9A62-42B1289F9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F233E-58FF-4EE4-B46E-12F30DA28D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C8E3A8-754E-47A5-A64B-6639EAFD3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9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4D9E3D-63EC-4653-A84A-FD6F8CBDF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CEDE-A8B1-44CB-9E63-92C1E85EE8FC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683221-15BE-4CF0-B261-7FDF2389D5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00D32B-F45D-4702-8D12-78397B445F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CA2B-33A6-472A-AAF4-6DD1F38F9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70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9B62A-EE54-4CF5-A1FC-4A55FE0D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3815-FB5E-4A58-9D61-B1C7C23D8601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07073-ACF2-44D2-BC07-1693476E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54B6-59D3-4E76-A4D3-19A8940A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6992-A678-4018-95C8-8F51CD32E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07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BC85-C777-4CDA-BF21-2E2642F4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E377-465E-4396-9814-ECBA216E79F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55CD-D190-4D6D-9DC7-8870EC6D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DBAD-1BC0-4822-B049-1767A04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3B9A-57F0-4ED2-8FAC-C670736E6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39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91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28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00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2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07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4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17-01P-876904">
            <a:extLst>
              <a:ext uri="{FF2B5EF4-FFF2-40B4-BE49-F238E27FC236}">
                <a16:creationId xmlns:a16="http://schemas.microsoft.com/office/drawing/2014/main" id="{90791ABE-2327-4FAA-BC92-5C3C144A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E41A5EA7-40A7-429C-AF9C-E57C0FF281D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5016EB3-79AE-4560-AA2E-ED750CDA8E09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3EA3406-91F5-475E-AB17-74FFE513AC1D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39CE93-EF10-46DA-9CB2-75FE7FB6A0D9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0DBE2E5-1AFD-4BE5-93AF-43CBC2745CB8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5302B32-41F1-453A-BFD4-D24D52551A94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B03EE8C-0881-4058-A208-F9B61A32FC45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6E4201C-5549-443B-989D-4F2D7CE1101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C4BC7FF-9FE2-44FB-8232-8BFAA5A273B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B470683-46E2-48FB-B468-B7C2E357BD7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C459111-6C96-4778-B945-7AB8662FB9D3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4D3C6347-6BF0-4263-884D-5DE3C18097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929B10F6-8BF9-4B90-A460-C49678BAE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913AD-60BE-4C61-95E3-BCCDF363C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B3C76E-B2F1-4FAA-AF9E-0F7F7170389E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448E3-9514-4973-94D1-346E53F9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C46B8-6EEC-47DC-A338-9A3732A6E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86637C9-980E-4BDC-AC66-CC8B80B2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7" r:id="rId11"/>
    <p:sldLayoutId id="2147483922" r:id="rId12"/>
    <p:sldLayoutId id="2147483928" r:id="rId13"/>
    <p:sldLayoutId id="2147483923" r:id="rId14"/>
    <p:sldLayoutId id="2147483924" r:id="rId15"/>
    <p:sldLayoutId id="21474839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ubPPKgTK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X5QP_gPJ-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control" Target="../activeX/activeX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control" Target="../activeX/activeX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17-01P-876904">
            <a:extLst>
              <a:ext uri="{FF2B5EF4-FFF2-40B4-BE49-F238E27FC236}">
                <a16:creationId xmlns:a16="http://schemas.microsoft.com/office/drawing/2014/main" id="{3E9A84D6-0A7C-4049-B3D9-C6E00126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D04AB5B1-7FCB-4B7D-8D7D-BCBD1FA309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-38100"/>
            <a:ext cx="9144000" cy="2159000"/>
          </a:xfrm>
          <a:prstGeom prst="rect">
            <a:avLst/>
          </a:prstGeom>
          <a:gradFill rotWithShape="1">
            <a:gsLst>
              <a:gs pos="0">
                <a:srgbClr val="000066">
                  <a:alpha val="0"/>
                </a:srgbClr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9498CA0-C44F-4BD1-B6AC-A1021524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1219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Verdana" panose="020B0604030504040204" pitchFamily="34" charset="0"/>
              </a:rPr>
              <a:t>Chapter 17</a:t>
            </a:r>
            <a:b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ja-JP" sz="36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Promotional Concepts and Strategies </a:t>
            </a:r>
            <a:endParaRPr lang="en-US" altLang="en-US" sz="36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AE85AB9-4783-4C2B-9C73-39B25DEB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3429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ja-JP" sz="20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Section 17.1  Promotion and Promotional Mix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ja-JP" sz="2000" b="1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Section 17.2  Types of Promotion </a:t>
            </a:r>
            <a:endParaRPr lang="en-US" altLang="en-US" sz="2000" b="1">
              <a:solidFill>
                <a:schemeClr val="bg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099" grpId="1" animBg="1"/>
      <p:bldP spid="4100" grpId="0"/>
      <p:bldP spid="4100" grpId="1"/>
      <p:bldP spid="4101" grpId="0" build="p"/>
      <p:bldP spid="410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B1DFE6-544A-4192-A639-1A7D1165CAC7}"/>
              </a:ext>
            </a:extLst>
          </p:cNvPr>
          <p:cNvSpPr/>
          <p:nvPr/>
        </p:nvSpPr>
        <p:spPr>
          <a:xfrm>
            <a:off x="381000" y="838200"/>
            <a:ext cx="6705600" cy="32988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ct val="40000"/>
              </a:spcAft>
              <a:tabLst>
                <a:tab pos="5314950" algn="l"/>
              </a:tabLst>
              <a:defRPr/>
            </a:pPr>
            <a:r>
              <a:rPr lang="en-US" altLang="ja-JP" sz="28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4:  Sales Force Promotions </a:t>
            </a:r>
            <a:r>
              <a:rPr lang="en-US" altLang="ja-JP" sz="28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awards given to dealers/employee who meet or exceed a set sales quota</a:t>
            </a:r>
          </a:p>
          <a:p>
            <a:pPr marL="342900" indent="-342900" eaLnBrk="1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8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Can be for a specific period of time on a specific product</a:t>
            </a:r>
          </a:p>
          <a:p>
            <a:pPr marL="342900" indent="-342900" eaLnBrk="1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hlinkClick r:id="rId2"/>
              </a:rPr>
              <a:t>Video</a:t>
            </a:r>
            <a:endParaRPr lang="en-US" altLang="ja-JP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81F88210-D514-4154-85D1-37733A753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6035675" cy="5715000"/>
          </a:xfrm>
        </p:spPr>
        <p:txBody>
          <a:bodyPr/>
          <a:lstStyle/>
          <a:p>
            <a:pPr algn="l" eaLnBrk="1" hangingPunct="1">
              <a:spcAft>
                <a:spcPct val="40000"/>
              </a:spcAft>
              <a:tabLst>
                <a:tab pos="5314950" algn="l"/>
              </a:tabLst>
            </a:pPr>
            <a:r>
              <a:rPr lang="en-US" altLang="ja-JP" sz="2400" b="1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5:  Trade shows and conventions </a:t>
            </a:r>
            <a:r>
              <a:rPr lang="en-US" altLang="en-US" sz="2400">
                <a:solidFill>
                  <a:schemeClr val="tx1"/>
                </a:solidFill>
              </a:rPr>
              <a:t>An exhibition for companies to showcase and demonstrate their new products and services</a:t>
            </a:r>
            <a:endParaRPr lang="en-US" altLang="en-US" sz="2400">
              <a:solidFill>
                <a:schemeClr val="tx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algn="l" eaLnBrk="1" hangingPunct="1">
              <a:spcAft>
                <a:spcPct val="40000"/>
              </a:spcAft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Provide businesses with opportunities to: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Introduce new products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Encourage increased sales of existing products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Meet customers and partners</a:t>
            </a:r>
          </a:p>
          <a:p>
            <a:pPr marL="800100" lvl="2" indent="-228600" algn="l" eaLnBrk="1" hangingPunct="1"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Vegas Consumer Electronics Show = 190,000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92B054-5053-4987-B25C-DFE7A32E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E8B31051-2789-44B7-8863-95B21A686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6348413" cy="357028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D020389-560C-49C5-AE93-CF70850F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10668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2.  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175BE43-B556-461A-B6A9-CBB61A635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1676400"/>
            <a:ext cx="6096000" cy="2819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r>
              <a:rPr lang="en-US" altLang="ja-JP" sz="2400" b="1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are sales strategies that encourage customers and prospects to buy a product or service </a:t>
            </a:r>
          </a:p>
          <a:p>
            <a:pPr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Purpose of Consumer Promotions:</a:t>
            </a:r>
          </a:p>
          <a:p>
            <a:pPr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endParaRPr lang="en-US" altLang="ja-JP" sz="240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AF3F0F38-6AB8-4ED9-B3D2-ED72F8B5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876CF4-85E3-48A9-BB12-06A3F1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152900"/>
            <a:ext cx="3733800" cy="685800"/>
          </a:xfrm>
          <a:prstGeom prst="rect">
            <a:avLst/>
          </a:prstGeom>
          <a:solidFill>
            <a:srgbClr val="CA0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Promotions are intended to boost sales.</a:t>
            </a:r>
            <a:r>
              <a:rPr lang="en-US" altLang="en-US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1563751-1FAD-49A9-80E7-D21BF7C96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858000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Types of 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3616B9B-BA1D-4EB2-B388-858A1849C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975" y="1257300"/>
            <a:ext cx="4114800" cy="4648200"/>
          </a:xfrm>
        </p:spPr>
        <p:txBody>
          <a:bodyPr/>
          <a:lstStyle/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Coupons 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Premiums 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Deals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Incentives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Product samples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Sponsorship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Promotional Tie-ins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Product Placement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Loyalty Programs</a:t>
            </a:r>
          </a:p>
          <a:p>
            <a:pPr marL="342900" lvl="1" indent="-228600" algn="l" eaLnBrk="1" hangingPunct="1">
              <a:lnSpc>
                <a:spcPct val="80000"/>
              </a:lnSpc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Point-of-Purchase Displays</a:t>
            </a:r>
          </a:p>
        </p:txBody>
      </p:sp>
      <p:pic>
        <p:nvPicPr>
          <p:cNvPr id="22532" name="Picture 5" descr="jc-penney">
            <a:extLst>
              <a:ext uri="{FF2B5EF4-FFF2-40B4-BE49-F238E27FC236}">
                <a16:creationId xmlns:a16="http://schemas.microsoft.com/office/drawing/2014/main" id="{2DF781B4-BAAB-400E-A44B-417B5469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63975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41A99B1F-8AD3-40CE-A0F6-D138E33E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76300"/>
            <a:ext cx="7853363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19DF33E-2C04-4A22-B0A3-C04BCB0172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5715000" cy="457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Coupons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are certificates that entitle customers to cash discounts on goods or services</a:t>
            </a:r>
          </a:p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Purpose:  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introduce new products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enhance sales of existing products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encourage retailers to stock and advertised a specific product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B8E0C145-970F-4902-9286-B9D5765B4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514600"/>
            <a:ext cx="39100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5E8ABB0-AF43-462F-966A-C22DD2811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2DCD6C78-72B2-4278-B22B-A50F1D41EE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1562100"/>
            <a:ext cx="5715000" cy="4419600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Premiums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are low-cost items given to consumers at a discount or for free</a:t>
            </a:r>
          </a:p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They also offer consumers an added-value gift in exchange for their purchase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000" u="sng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Factory Packs</a:t>
            </a: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:  free gifts in product packages (cereal boxes)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000" u="sng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Traffic builders:  </a:t>
            </a: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free pens, key chains etc. given for visiting a new store or special event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000" u="sng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Coupon Plans</a:t>
            </a: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:  exchange labels off product for a free gift (three labels off soup for a cookbook)</a:t>
            </a:r>
            <a:endParaRPr lang="en-US" altLang="ja-JP" sz="2000" dirty="0">
              <a:solidFill>
                <a:srgbClr val="CA0C00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3840603B-5BFA-4AA7-BB53-239A4E4D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197225"/>
            <a:ext cx="25146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A628F1B-5C83-4AF3-9818-C92A3F0B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063" y="914400"/>
            <a:ext cx="6477000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Premiums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6868" name="Picture 4" descr="independent-bank">
            <a:extLst>
              <a:ext uri="{FF2B5EF4-FFF2-40B4-BE49-F238E27FC236}">
                <a16:creationId xmlns:a16="http://schemas.microsoft.com/office/drawing/2014/main" id="{A3C57765-7673-4D25-84E9-BF243A53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943600" cy="313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CA03828F-4565-4697-A755-B02EAD13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81600"/>
            <a:ext cx="6096000" cy="914400"/>
          </a:xfrm>
          <a:prstGeom prst="rect">
            <a:avLst/>
          </a:prstGeom>
          <a:solidFill>
            <a:srgbClr val="CA0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Giveaways encourage customers to visit a store or service provider.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6C7E228-4ACD-4AB5-A87B-4E3D1DB8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488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b="1"/>
              <a:t>Product Samples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6731BF7-0BE7-4D3F-81D3-0EBD9132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71600"/>
            <a:ext cx="67818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 sample of a consumer product that is given to the consumer free of cost so that he or she may try a product before committing to buy it. 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8A2E6548-42FC-4276-8A34-AB91D446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9053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>
            <a:extLst>
              <a:ext uri="{FF2B5EF4-FFF2-40B4-BE49-F238E27FC236}">
                <a16:creationId xmlns:a16="http://schemas.microsoft.com/office/drawing/2014/main" id="{97194076-7618-4317-80A5-85F955C7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962400"/>
            <a:ext cx="362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35% will buy the sampled product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58% will buy again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59% more likely to tell others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16BFB1DD-569E-4848-AB6D-EB58214A73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565150"/>
            <a:ext cx="6062663" cy="28194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Deals 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or </a:t>
            </a:r>
            <a:r>
              <a:rPr lang="en-US" altLang="ja-JP" sz="2400" b="1" u="sng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price packs or bonus packs 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offer short term price reductions marked directly on the package</a:t>
            </a: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Two products bound together for the price of one (package of two deodorants) </a:t>
            </a:r>
          </a:p>
          <a:p>
            <a:pPr algn="l" eaLnBrk="1" fontAlgn="auto" hangingPunct="1">
              <a:spcAft>
                <a:spcPct val="40000"/>
              </a:spcAft>
              <a:buFont typeface="Wingdings 3" charset="2"/>
              <a:buNone/>
              <a:tabLst>
                <a:tab pos="5314950" algn="l"/>
              </a:tabLst>
              <a:defRPr/>
            </a:pPr>
            <a:endParaRPr lang="en-US" altLang="ja-JP" sz="2400" dirty="0">
              <a:solidFill>
                <a:srgbClr val="CA0C00"/>
              </a:solidFill>
              <a:latin typeface="Verdana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endParaRPr lang="en-US" altLang="ja-JP" sz="2400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6CE90EDF-3CD5-4C61-A460-647F84D9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23810" r="33389" b="17143"/>
          <a:stretch>
            <a:fillRect/>
          </a:stretch>
        </p:blipFill>
        <p:spPr bwMode="auto">
          <a:xfrm>
            <a:off x="5991225" y="3675063"/>
            <a:ext cx="24304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CAC28BBA-CE8F-4E5B-B4DC-77BEE770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7719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>
            <a:extLst>
              <a:ext uri="{FF2B5EF4-FFF2-40B4-BE49-F238E27FC236}">
                <a16:creationId xmlns:a16="http://schemas.microsoft.com/office/drawing/2014/main" id="{6DD0A0AC-6595-4313-B290-6701E7AF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4173538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$2.79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159A9784-DE7A-4421-A748-28D39FE5E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0577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$4.70</a:t>
            </a:r>
            <a:b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or $2.35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8DA2ED67-A6F9-42BE-9B41-6F76651B9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763" y="5334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8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Sales Promotion </a:t>
            </a:r>
            <a:endParaRPr lang="en-US" altLang="en-US" sz="2800" b="1">
              <a:solidFill>
                <a:srgbClr val="00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F66371D-B962-4AE4-86E3-03719604D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363" y="1295400"/>
            <a:ext cx="6286500" cy="4343400"/>
          </a:xfrm>
        </p:spPr>
        <p:txBody>
          <a:bodyPr/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r>
              <a:rPr lang="en-US" altLang="ja-JP" sz="2400" b="1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Sales promotions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are incentives that encourage customers (consumers or B2B) to buy products or services and are short term tactics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They can be used to: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Encourage customers to try a new product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Build awareness and reward loyalty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Increase purchases by current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69D3E66E-CBF7-4C69-95BC-3709DA8346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7750" y="838200"/>
            <a:ext cx="6172200" cy="2819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ct val="40000"/>
              </a:spcAft>
              <a:buFont typeface="Wingdings 3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Incentives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are higher-priced products earned and given away through: Contests, Sweepstakes or rebates</a:t>
            </a:r>
          </a:p>
          <a:p>
            <a:pPr algn="l" eaLnBrk="1" fontAlgn="auto" hangingPunct="1">
              <a:spcAft>
                <a:spcPct val="40000"/>
              </a:spcAft>
              <a:buFont typeface="Wingdings 3" charset="2"/>
              <a:buNone/>
              <a:tabLst>
                <a:tab pos="5314950" algn="l"/>
              </a:tabLst>
              <a:defRPr/>
            </a:pPr>
            <a:endParaRPr lang="en-US" altLang="ja-JP" sz="2400" dirty="0">
              <a:solidFill>
                <a:srgbClr val="CA0C00"/>
              </a:solidFill>
              <a:latin typeface="Verdana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endParaRPr lang="en-US" altLang="ja-JP" sz="2400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1199DFDB-2BB5-4AFE-9C81-24C6C1EF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07695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6116B7-F085-4E7B-B033-4A63304D5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10668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F14217D-9E8B-4221-8403-556D6FB34F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1828800"/>
            <a:ext cx="6096000" cy="3581400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Sponsorship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: a sponsoring company pays a fee for the right to promote itself and its products at or on a set location, such as:</a:t>
            </a: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  <a:defRPr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 physical site:  ex: a stadium</a:t>
            </a: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  <a:defRPr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An event – ex: concert, or sporting event</a:t>
            </a: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  <a:defRPr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 group – ex:  car racing team</a:t>
            </a: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  <a:defRPr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 person: ex: a golfer, a basketball player</a:t>
            </a: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tabLst>
                <a:tab pos="5314950" algn="l"/>
              </a:tabLst>
              <a:defRPr/>
            </a:pPr>
            <a:endParaRPr lang="en-US" altLang="ja-JP" sz="240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7CB23ED-20A9-4F21-8EC2-2A8EB190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F4D7F03-2539-4024-BC6E-A75CB481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6079472-09A2-4144-A058-B8429473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6" descr="Image result for nascar">
            <a:extLst>
              <a:ext uri="{FF2B5EF4-FFF2-40B4-BE49-F238E27FC236}">
                <a16:creationId xmlns:a16="http://schemas.microsoft.com/office/drawing/2014/main" id="{8F8756E1-9BF9-4910-9618-14152F26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02017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F941A848-9B89-4E81-9151-934CE0714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5BCFF87-145F-409D-80D8-99C696F11A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52525" y="1295400"/>
            <a:ext cx="6172200" cy="13716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Promotional tie-ins:  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promotional events where two or more retailers/manufactures </a:t>
            </a:r>
            <a:r>
              <a:rPr lang="en-US" altLang="ja-JP" sz="2400" u="sng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team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together to promote their products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35338B73-21BA-40C2-863B-17C4D636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  <p:pic>
        <p:nvPicPr>
          <p:cNvPr id="2" name="tX5QP_gPJ-4">
            <a:extLst>
              <a:ext uri="{FF2B5EF4-FFF2-40B4-BE49-F238E27FC236}">
                <a16:creationId xmlns:a16="http://schemas.microsoft.com/office/drawing/2014/main" id="{E5B73DC2-95B6-4CDF-8090-FF5F68AFDE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895600"/>
            <a:ext cx="65706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6CAB-8B58-48B3-A038-650EA6FF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088"/>
            <a:ext cx="63484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Discounts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95B4-272A-41CF-89BA-D67E500D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143000"/>
            <a:ext cx="7369175" cy="4110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accent5"/>
                </a:solidFill>
              </a:rPr>
              <a:t>Discounts: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deduction from the usual cost of something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09435D6-7A2D-43FA-BAE1-BCDA3DAE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/>
          <a:stretch>
            <a:fillRect/>
          </a:stretch>
        </p:blipFill>
        <p:spPr bwMode="auto">
          <a:xfrm>
            <a:off x="609600" y="1919288"/>
            <a:ext cx="79819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1598D3C-3D3F-4580-BC75-017BB4095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263" y="647700"/>
            <a:ext cx="7853362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78C27EB-E997-4B35-AFC4-2AC90FA1DF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0263" y="1143000"/>
            <a:ext cx="6096000" cy="33988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Loyalty marketing programs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, also called frequent buyer programs, reward customers for patronizing a company</a:t>
            </a: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Punch cards, frequent flyer, free hotel stays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9C6AF302-5415-41F3-B72E-D84952D8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191000"/>
            <a:ext cx="34385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598345C7-F796-4BC7-B7E0-C74F19A2F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43338"/>
            <a:ext cx="3362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08D7D21-6328-47CF-BDD1-F2C6FD37A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853363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CC438FD-B974-43F8-9E64-0E019F8A9F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1409700"/>
            <a:ext cx="4648200" cy="41529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Point-of-purchase displays 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are manufacturer designed displays for their specific product</a:t>
            </a: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usually placed in high-traffic areas and promote impulse purchases</a:t>
            </a:r>
            <a:endParaRPr lang="en-US" altLang="ja-JP" sz="2400" b="1" dirty="0">
              <a:solidFill>
                <a:srgbClr val="CA0C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3C7DF95F-F1F3-464A-90C7-2B785B49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05F0CD89-B19B-4147-BC7A-6B2DB6DBD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6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3F73106-2CF2-4EA1-845E-D59FAE77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762000"/>
            <a:ext cx="7853363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A91CB40-0140-4527-A403-52D07A03D5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11213" y="1295400"/>
            <a:ext cx="7391400" cy="2667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Point-of-purchase displays 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are manufacturer designed displays for their specific product in high traffic areas</a:t>
            </a: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usually placed in high-traffic areas and promote impulse purchases</a:t>
            </a:r>
            <a:endParaRPr lang="en-US" altLang="ja-JP" sz="2400" b="1" dirty="0">
              <a:solidFill>
                <a:srgbClr val="CA0C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F9CB7CB-2C03-4306-AF97-596A52E7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7086600" imgH="4114800"/>
        </mc:Choice>
        <mc:Fallback>
          <p:control r:id="rId1" imgW="7086600" imgH="4114800">
            <p:pic>
              <p:nvPicPr>
                <p:cNvPr id="35845" name="display">
                  <a:extLst>
                    <a:ext uri="{FF2B5EF4-FFF2-40B4-BE49-F238E27FC236}">
                      <a16:creationId xmlns:a16="http://schemas.microsoft.com/office/drawing/2014/main" id="{E584624A-3C9B-4DEF-AD3F-B74F690A2C9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250" y="2632075"/>
                  <a:ext cx="70866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663F-039E-41DC-944D-3CBB4F6B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553200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000"/>
              </a:spcBef>
              <a:spcAft>
                <a:spcPct val="40000"/>
              </a:spcAft>
              <a:buClr>
                <a:schemeClr val="accent1"/>
              </a:buClr>
              <a:buSzPct val="80000"/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sz="2400" b="1">
                <a:solidFill>
                  <a:srgbClr val="CA0C00"/>
                </a:solidFill>
                <a:latin typeface="Verdana" pitchFamily="34" charset="0"/>
                <a:ea typeface="MS PGothic" pitchFamily="34" charset="-128"/>
                <a:cs typeface="+mn-cs"/>
              </a:rPr>
              <a:t>Online Discount 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  <a:cs typeface="+mn-cs"/>
              </a:rPr>
              <a:t>Codes - </a:t>
            </a:r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rPr>
              <a:t>In e-commerce and online shopping, a computer-generated code, that consumers can enter into a promotional box on a site's shopping cart (or checkout page) to obtain a discount on their purchase.</a:t>
            </a:r>
          </a:p>
        </p:txBody>
      </p:sp>
      <p:pic>
        <p:nvPicPr>
          <p:cNvPr id="36867" name="Picture 6">
            <a:extLst>
              <a:ext uri="{FF2B5EF4-FFF2-40B4-BE49-F238E27FC236}">
                <a16:creationId xmlns:a16="http://schemas.microsoft.com/office/drawing/2014/main" id="{7C0B17CD-F09D-485C-83A4-9047C2EB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5999" r="45613" b="37999"/>
          <a:stretch>
            <a:fillRect/>
          </a:stretch>
        </p:blipFill>
        <p:spPr bwMode="auto">
          <a:xfrm>
            <a:off x="914400" y="3124200"/>
            <a:ext cx="62484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8EEB468-62D8-418B-8775-56AEE9B3B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238" y="1066800"/>
            <a:ext cx="7853362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Types of Promotion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279550-A66F-4FEE-BFF2-2F89C764D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7391400" cy="2819400"/>
          </a:xfrm>
        </p:spPr>
        <p:txBody>
          <a:bodyPr/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Graphic Organizer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Draw a two-column chart like this one to list examples for each type of sales promotion.	 </a:t>
            </a:r>
            <a:endParaRPr lang="en-US" altLang="en-US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5AA342E-F2F4-4644-8274-50A6DAFB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  <p:pic>
        <p:nvPicPr>
          <p:cNvPr id="37893" name="Picture 5" descr="CH17S2-p369">
            <a:extLst>
              <a:ext uri="{FF2B5EF4-FFF2-40B4-BE49-F238E27FC236}">
                <a16:creationId xmlns:a16="http://schemas.microsoft.com/office/drawing/2014/main" id="{26118A4B-FDC5-42E4-8798-C4A50472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70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2AB6773-5EC3-4E73-94B4-9E0BDF3D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Two Type of Sales 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F2C8-D5BB-469A-90E5-B9D004808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6934200" cy="4495800"/>
          </a:xfrm>
        </p:spPr>
        <p:txBody>
          <a:bodyPr rtlCol="0">
            <a:normAutofit fontScale="85000" lnSpcReduction="10000"/>
          </a:bodyPr>
          <a:lstStyle/>
          <a:p>
            <a:pPr marL="457200" indent="-457200" eaLnBrk="1" fontAlgn="auto" hangingPunct="1">
              <a:spcAft>
                <a:spcPct val="40000"/>
              </a:spcAft>
              <a:buFont typeface="+mj-lt"/>
              <a:buAutoNum type="arabicPeriod"/>
              <a:tabLst>
                <a:tab pos="5314950" algn="l"/>
              </a:tabLs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Trade Promotions – Directed at retailers (B2B)</a:t>
            </a: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 </a:t>
            </a:r>
            <a:b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</a:br>
            <a:b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Trade promotions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are sales promotion activities designed to get support for a product from Wholesalers and retailers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 Promotions – Directed at Consumers</a:t>
            </a:r>
          </a:p>
          <a:p>
            <a:pPr marL="457200" indent="0" eaLnBrk="1" fontAlgn="auto" hangingPunct="1">
              <a:spcAft>
                <a:spcPct val="40000"/>
              </a:spcAft>
              <a:buFont typeface="Wingdings 3" panose="05040102010807070707" pitchFamily="18" charset="2"/>
              <a:buNone/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promotions:  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are sales strategies that encourage consumers to buy a product or service </a:t>
            </a:r>
          </a:p>
          <a:p>
            <a:pPr marL="457200" indent="0" eaLnBrk="1" fontAlgn="auto" hangingPunct="1">
              <a:spcAft>
                <a:spcPct val="40000"/>
              </a:spcAft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you think more money is spent promoting to businesses or consumers?</a:t>
            </a:r>
          </a:p>
          <a:p>
            <a:pPr marL="1314450" lvl="1" indent="-457200" eaLnBrk="1" fontAlgn="auto" hangingPunct="1">
              <a:spcAft>
                <a:spcPct val="40000"/>
              </a:spcAft>
              <a:buFont typeface="Wingdings 3" charset="2"/>
              <a:buChar char=""/>
              <a:defRPr/>
            </a:pPr>
            <a:r>
              <a:rPr lang="en-US" altLang="ja-JP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Businesses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11EEDB7A-37F3-4B0F-A79D-B28C39AFF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9144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Consumer Promotions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4152DC5-C5D1-4312-942D-D14516930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1371600"/>
            <a:ext cx="7467600" cy="2819400"/>
          </a:xfrm>
        </p:spPr>
        <p:txBody>
          <a:bodyPr/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r>
              <a:rPr lang="en-US" altLang="ja-JP" sz="2400" b="1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Product Placement:  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using a brand-name product in a movie, television show, or sporting event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tabLst>
                <a:tab pos="5314950" algn="l"/>
              </a:tabLst>
            </a:pPr>
            <a:endParaRPr lang="en-US" altLang="ja-JP" sz="240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102EF2FF-FD3C-44C0-88B2-CF1CD228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96000" imgH="4191000"/>
        </mc:Choice>
        <mc:Fallback>
          <p:control r:id="rId1" imgW="6096000" imgH="4191000">
            <p:pic>
              <p:nvPicPr>
                <p:cNvPr id="38917" name="Waynes">
                  <a:extLst>
                    <a:ext uri="{FF2B5EF4-FFF2-40B4-BE49-F238E27FC236}">
                      <a16:creationId xmlns:a16="http://schemas.microsoft.com/office/drawing/2014/main" id="{C8177765-AF13-422B-8591-E29CE7D35AA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2667000"/>
                  <a:ext cx="6096000" cy="419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EC0AACA-3B34-4856-B5DD-9C8AD0A0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0A3E1DC-05DB-4482-A757-042C4D82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 descr="Babybel &amp; Adventures by Disney Sweepstakes">
            <a:extLst>
              <a:ext uri="{FF2B5EF4-FFF2-40B4-BE49-F238E27FC236}">
                <a16:creationId xmlns:a16="http://schemas.microsoft.com/office/drawing/2014/main" id="{6949B9A5-D48B-4FD5-9396-C22283BC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Coupon Codes - Promo Codes | plazaart.com">
            <a:extLst>
              <a:ext uri="{FF2B5EF4-FFF2-40B4-BE49-F238E27FC236}">
                <a16:creationId xmlns:a16="http://schemas.microsoft.com/office/drawing/2014/main" id="{739C18A9-C1F1-42BA-975B-309C0C75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2860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5184BF6-FDE9-4289-A829-95107E2F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en-US" altLang="en-US" sz="4800"/>
              <a:t>Assignment:  Type of Promotion Presentation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8CE7357-530D-478D-8C28-CFFB94E6E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1066800"/>
            <a:ext cx="7934325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 Trade Promotions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E6212DD-7E30-4964-BE0C-B88A393ED0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92200" y="1676400"/>
            <a:ext cx="4953000" cy="45720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Trade promotions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are sales promotion activities designed to get support for a product from Wholesalers and retailers</a:t>
            </a:r>
          </a:p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Five Types of Trade Promotions: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Symbol" pitchFamily="18" charset="2"/>
              <a:buAutoNum type="arabicPeriod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Promotional Allowances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Symbol" pitchFamily="18" charset="2"/>
              <a:buAutoNum type="arabicPeriod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Cooperative Advertising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Symbol" pitchFamily="18" charset="2"/>
              <a:buAutoNum type="arabicPeriod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Slotting Allowances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Symbol" pitchFamily="18" charset="2"/>
              <a:buAutoNum type="arabicPeriod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Sales Force Promotions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Symbol" pitchFamily="18" charset="2"/>
              <a:buAutoNum type="arabicPeriod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Trade Shows and Conventions</a:t>
            </a:r>
          </a:p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B59FF310-F2DF-4251-9B0E-31CAF7D0E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F392293-1612-4EDE-BACF-597E444B8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96863"/>
            <a:ext cx="7853363" cy="990600"/>
          </a:xfrm>
        </p:spPr>
        <p:txBody>
          <a:bodyPr anchor="t"/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1. Promotional Allowances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9BB6C57-FC21-434C-96D3-FF4B983A58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4563" y="990600"/>
            <a:ext cx="6019800" cy="27432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ct val="40000"/>
              </a:spcAft>
              <a:buFont typeface="Wingdings 3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Promotional allowances </a:t>
            </a:r>
            <a:r>
              <a:rPr lang="en-US" altLang="ja-JP" sz="2400" b="1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– </a:t>
            </a:r>
            <a:r>
              <a:rPr lang="en-US" altLang="ja-JP" sz="24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funds given by a manufacturer </a:t>
            </a:r>
            <a:r>
              <a:rPr lang="en-US" sz="2400" dirty="0">
                <a:solidFill>
                  <a:schemeClr val="tx1"/>
                </a:solidFill>
              </a:rPr>
              <a:t>as an incentive to retailers for promoting the product</a:t>
            </a:r>
            <a:endParaRPr lang="en-US" altLang="ja-JP" sz="2400" dirty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marL="342900" indent="-342900" algn="l" eaLnBrk="1" fontAlgn="auto" hangingPunct="1">
              <a:spcAft>
                <a:spcPct val="40000"/>
              </a:spcAft>
              <a:buFont typeface="Arial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Large discount as an incentive to place a product on special display in high traffic areas (i.e. the end of the isle)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EFBAA680-27E0-463C-A328-4AA3EBBC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Verdana" panose="020B0604030504040204" pitchFamily="34" charset="0"/>
              </a:rPr>
              <a:t>Marketing Essentials Chapter 17, Section 17.2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05D42376-663C-4019-B971-B87FD017B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5" b="6339"/>
          <a:stretch>
            <a:fillRect/>
          </a:stretch>
        </p:blipFill>
        <p:spPr bwMode="auto">
          <a:xfrm>
            <a:off x="0" y="3451225"/>
            <a:ext cx="91440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8B6FA006-72AD-461E-AE88-03D7B192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 r="92500" b="60210"/>
          <a:stretch>
            <a:fillRect/>
          </a:stretch>
        </p:blipFill>
        <p:spPr bwMode="auto">
          <a:xfrm>
            <a:off x="560388" y="3617913"/>
            <a:ext cx="40386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2B8D1C4-0F38-4256-A858-68E2DF6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6324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7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  <a:cs typeface="+mn-cs"/>
              </a:rPr>
              <a:t>Promotional</a:t>
            </a:r>
            <a:r>
              <a:rPr lang="en-US" altLang="en-US" dirty="0"/>
              <a:t> </a:t>
            </a:r>
            <a:r>
              <a:rPr lang="en-US" altLang="en-US" sz="27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  <a:cs typeface="+mn-cs"/>
              </a:rPr>
              <a:t>Allowance</a:t>
            </a:r>
            <a:r>
              <a:rPr lang="en-US" altLang="en-US" dirty="0"/>
              <a:t> –</a:t>
            </a:r>
            <a:r>
              <a:rPr lang="en-US" altLang="en-US" sz="3100" dirty="0">
                <a:solidFill>
                  <a:schemeClr val="tx1"/>
                </a:solidFill>
              </a:rPr>
              <a:t> cash paid for a high traffic area</a:t>
            </a:r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A588C1B6-67CD-47C8-ADFA-03FDA3DBB9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5175250" cy="388143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F7657A8-9DCA-4F41-A5CF-13FBE205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4800"/>
            <a:ext cx="6629400" cy="2702278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tabLst>
                <a:tab pos="5314950" algn="l"/>
              </a:tabLst>
            </a:pPr>
            <a:r>
              <a:rPr lang="en-US" altLang="ja-JP" sz="2400" b="1" dirty="0">
                <a:solidFill>
                  <a:srgbClr val="CA0C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2. Cooperative advertising </a:t>
            </a:r>
            <a:r>
              <a:rPr lang="en-US" altLang="en-US" sz="2400" dirty="0"/>
              <a:t>is when </a:t>
            </a:r>
            <a:r>
              <a:rPr lang="en-US" sz="2400" b="0" i="0" dirty="0">
                <a:solidFill>
                  <a:srgbClr val="313540"/>
                </a:solidFill>
                <a:effectLst/>
                <a:latin typeface="Montserrat" panose="00000500000000000000" pitchFamily="2" charset="0"/>
              </a:rPr>
              <a:t>multiple brands collaborate together to form a mutually beneficial promotion.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  <a:tabLst>
                <a:tab pos="5314950" algn="l"/>
              </a:tabLst>
            </a:pPr>
            <a:r>
              <a:rPr lang="en-US" altLang="en-US" sz="2200" dirty="0"/>
              <a:t>advertising where a retailer or a wholesaler share the costs of an advertising campaign with the manufacturer of the product being advertised with local business</a:t>
            </a:r>
            <a:endParaRPr lang="en-US" altLang="en-US" sz="2200" b="1" dirty="0">
              <a:solidFill>
                <a:srgbClr val="CA0C0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013B2ED5-1F23-4400-A15B-6BB8E1D7B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0"/>
          <a:stretch>
            <a:fillRect/>
          </a:stretch>
        </p:blipFill>
        <p:spPr bwMode="auto">
          <a:xfrm>
            <a:off x="0" y="3130550"/>
            <a:ext cx="9144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921D3FA5-7D43-47C4-91D6-CA854A0218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658813"/>
            <a:ext cx="6569075" cy="4979987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ct val="40000"/>
              </a:spcAft>
              <a:buFont typeface="Symbol" pitchFamily="18" charset="2"/>
              <a:buNone/>
              <a:tabLst>
                <a:tab pos="5314950" algn="l"/>
              </a:tabLs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MS PGothic" pitchFamily="34" charset="-128"/>
              </a:rPr>
              <a:t>3. Slotting allowances – 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manufactures pay a cash amount to a retailers for placing a new product on the shelves – Battle of the Brands, pay to stay fees</a:t>
            </a:r>
          </a:p>
          <a:p>
            <a:pPr marL="342900" indent="-342900" algn="l" eaLnBrk="1" fontAlgn="auto" hangingPunct="1">
              <a:spcAft>
                <a:spcPct val="40000"/>
              </a:spcAft>
              <a:buFont typeface="Arial" panose="020B0604020202020204" pitchFamily="34" charset="0"/>
              <a:buChar char="•"/>
              <a:tabLst>
                <a:tab pos="5314950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The fee varies greatly:  For a new product, the initial slotting fee may be approximately $25,000 but may be as high as $250,000 in high-demand markets.</a:t>
            </a:r>
          </a:p>
          <a:p>
            <a:pPr marL="342900" indent="-342900" algn="l" eaLnBrk="1" fontAlgn="auto" hangingPunct="1">
              <a:spcAft>
                <a:spcPct val="40000"/>
              </a:spcAft>
              <a:buFont typeface="Arial" panose="020B0604020202020204" pitchFamily="34" charset="0"/>
              <a:buChar char="•"/>
              <a:tabLst>
                <a:tab pos="5314950" algn="l"/>
              </a:tabLst>
              <a:defRPr/>
            </a:pP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Many grocers </a:t>
            </a:r>
            <a:b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earn more </a:t>
            </a:r>
            <a:b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profit from </a:t>
            </a:r>
            <a:b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agreeing to </a:t>
            </a:r>
            <a:b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carry products</a:t>
            </a:r>
            <a:b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than they do </a:t>
            </a:r>
            <a:b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actually selling it.</a:t>
            </a: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99C91CCF-CE61-4FB2-B817-8029E3E4E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733800"/>
            <a:ext cx="5553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1043</Words>
  <Application>Microsoft Office PowerPoint</Application>
  <PresentationFormat>On-screen Show (4:3)</PresentationFormat>
  <Paragraphs>117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Verdana</vt:lpstr>
      <vt:lpstr>Montserrat</vt:lpstr>
      <vt:lpstr>Symbol</vt:lpstr>
      <vt:lpstr>Wingdings 3</vt:lpstr>
      <vt:lpstr>Calibri</vt:lpstr>
      <vt:lpstr>Arial</vt:lpstr>
      <vt:lpstr>Trebuchet MS</vt:lpstr>
      <vt:lpstr>Custom Design</vt:lpstr>
      <vt:lpstr>Facet</vt:lpstr>
      <vt:lpstr>PowerPoint Presentation</vt:lpstr>
      <vt:lpstr>Sales Promotion </vt:lpstr>
      <vt:lpstr>Two Type of Sales Promotions</vt:lpstr>
      <vt:lpstr>PowerPoint Presentation</vt:lpstr>
      <vt:lpstr>1 Trade Promotions </vt:lpstr>
      <vt:lpstr>1. Promotional Allowances</vt:lpstr>
      <vt:lpstr>Promotional Allowance – cash paid for a high traffic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 Consumer Promotions</vt:lpstr>
      <vt:lpstr>Types of Consumer Promotions</vt:lpstr>
      <vt:lpstr>Consumer Promotions</vt:lpstr>
      <vt:lpstr>Consumer Promotions</vt:lpstr>
      <vt:lpstr>Consumer Premiums</vt:lpstr>
      <vt:lpstr>Product Samples </vt:lpstr>
      <vt:lpstr>PowerPoint Presentation</vt:lpstr>
      <vt:lpstr>PowerPoint Presentation</vt:lpstr>
      <vt:lpstr>Consumer Promotions</vt:lpstr>
      <vt:lpstr>PowerPoint Presentation</vt:lpstr>
      <vt:lpstr>Consumer Promotions</vt:lpstr>
      <vt:lpstr>Discounts</vt:lpstr>
      <vt:lpstr>Consumer Promotions</vt:lpstr>
      <vt:lpstr>Consumer Promotions</vt:lpstr>
      <vt:lpstr>Consumer Promotions</vt:lpstr>
      <vt:lpstr>Online Discount Codes - In e-commerce and online shopping, a computer-generated code, that consumers can enter into a promotional box on a site's shopping cart (or checkout page) to obtain a discount on their purchase.</vt:lpstr>
      <vt:lpstr>Types of Promotion</vt:lpstr>
      <vt:lpstr>Consumer Promotions</vt:lpstr>
      <vt:lpstr>PowerPoint Presentation</vt:lpstr>
    </vt:vector>
  </TitlesOfParts>
  <Company>IdeaWork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Schwartz</dc:creator>
  <cp:lastModifiedBy>Cassie Vetter</cp:lastModifiedBy>
  <cp:revision>268</cp:revision>
  <cp:lastPrinted>2013-04-12T15:51:46Z</cp:lastPrinted>
  <dcterms:created xsi:type="dcterms:W3CDTF">2008-02-04T09:16:20Z</dcterms:created>
  <dcterms:modified xsi:type="dcterms:W3CDTF">2023-01-31T14:16:09Z</dcterms:modified>
</cp:coreProperties>
</file>